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9"/>
  </p:notesMasterIdLst>
  <p:sldIdLst>
    <p:sldId id="258" r:id="rId2"/>
    <p:sldId id="257" r:id="rId3"/>
    <p:sldId id="259" r:id="rId4"/>
    <p:sldId id="260" r:id="rId5"/>
    <p:sldId id="262" r:id="rId6"/>
    <p:sldId id="261" r:id="rId7"/>
    <p:sldId id="263" r:id="rId8"/>
  </p:sldIdLst>
  <p:sldSz cx="7315200" cy="9601200"/>
  <p:notesSz cx="6858000" cy="9144000"/>
  <p:defaultTextStyle>
    <a:defPPr>
      <a:defRPr lang="en-US"/>
    </a:defPPr>
    <a:lvl1pPr marL="0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22"/>
    <p:restoredTop sz="94665"/>
  </p:normalViewPr>
  <p:slideViewPr>
    <p:cSldViewPr snapToGrid="0" snapToObjects="1">
      <p:cViewPr>
        <p:scale>
          <a:sx n="66" d="100"/>
          <a:sy n="66" d="100"/>
        </p:scale>
        <p:origin x="199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80323-D881-6E4E-9923-809DF3D99E6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2663" y="1143000"/>
            <a:ext cx="2352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10DD2-AA41-B441-9E3E-6748A910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5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10DD2-AA41-B441-9E3E-6748A91034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71308"/>
            <a:ext cx="6217920" cy="3342640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42853"/>
            <a:ext cx="5486400" cy="2318067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C95A-C707-EA40-BE49-2E94A26A3AF8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526B-AE54-0744-8284-754B914E99E3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393635"/>
            <a:ext cx="6309360" cy="3993832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425250"/>
            <a:ext cx="6309360" cy="2100262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9CCCE-C28C-9D4B-96C0-6624E0596831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D0D2-7FA0-FC45-95D8-B709141779B4}" type="datetime1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11177"/>
            <a:ext cx="630936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353628"/>
            <a:ext cx="3094672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507105"/>
            <a:ext cx="3094672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353628"/>
            <a:ext cx="3109913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507105"/>
            <a:ext cx="3109913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8D791-3DF3-4D42-AAB1-8C8FABAEB0D8}" type="datetime1">
              <a:rPr lang="en-US" smtClean="0"/>
              <a:t>11/8/17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9DC91-DA58-1148-9BDD-6181D2277161}" type="datetime1">
              <a:rPr lang="en-US" smtClean="0"/>
              <a:t>11/8/17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4B5D-237E-A94B-9A30-2750F3B644C6}" type="datetime1">
              <a:rPr lang="en-US" smtClean="0"/>
              <a:t>11/8/17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82397"/>
            <a:ext cx="3703320" cy="6823075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0978-259E-FA4F-9C15-C0D4D7B13545}" type="datetime1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82397"/>
            <a:ext cx="3703320" cy="6823075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CDDCB-14D8-C244-9389-172F44F42271}" type="datetime1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8A60-B0C4-2E46-8A63-9D3608E1EB15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11175"/>
            <a:ext cx="1577340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11175"/>
            <a:ext cx="4640580" cy="813657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CA74-3BF3-1442-AA98-19B1FEC2C734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555875"/>
            <a:ext cx="630936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F6E00-58CB-884B-9509-09ECD7516752}" type="datetime1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898892"/>
            <a:ext cx="2468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F3EB-CAC0-7B49-AB0E-A17A6BA86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9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loursofus.com/50-multicultural-steam-books-for-children" TargetMode="External"/><Relationship Id="rId4" Type="http://schemas.openxmlformats.org/officeDocument/2006/relationships/hyperlink" Target="http://www.bostonchildrensmuseum.org/stem-sprouts" TargetMode="External"/><Relationship Id="rId5" Type="http://schemas.openxmlformats.org/officeDocument/2006/relationships/hyperlink" Target="http://www.sesamestreet.org/toolkits/stem" TargetMode="External"/><Relationship Id="rId6" Type="http://schemas.openxmlformats.org/officeDocument/2006/relationships/hyperlink" Target="http://www.readingrockets.org/extras/stem_series" TargetMode="External"/><Relationship Id="rId7" Type="http://schemas.openxmlformats.org/officeDocument/2006/relationships/hyperlink" Target="http://showmelibrarian.blogspot.com/p/all-things-steam.html" TargetMode="External"/><Relationship Id="rId8" Type="http://schemas.openxmlformats.org/officeDocument/2006/relationships/hyperlink" Target="http://projectapproach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bmarketplace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52811"/>
            <a:ext cx="5094590" cy="116012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charset="0"/>
                <a:ea typeface="Arial Rounded MT Bold" charset="0"/>
                <a:cs typeface="Arial Rounded MT Bold" charset="0"/>
              </a:rPr>
              <a:t>Creating Storybook Journeys to Enhance </a:t>
            </a:r>
            <a:r>
              <a:rPr lang="en-US" sz="28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   Your </a:t>
            </a:r>
            <a:r>
              <a:rPr lang="en-US" sz="2800" b="1" dirty="0">
                <a:solidFill>
                  <a:srgbClr val="00B05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S</a:t>
            </a:r>
            <a:r>
              <a:rPr lang="en-US" sz="2800" b="1" dirty="0">
                <a:solidFill>
                  <a:srgbClr val="FFC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T</a:t>
            </a:r>
            <a:r>
              <a:rPr lang="en-US" sz="2800" b="1" dirty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E</a:t>
            </a:r>
            <a:r>
              <a:rPr lang="en-US" sz="2800" b="1" dirty="0">
                <a:solidFill>
                  <a:srgbClr val="0070C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M</a:t>
            </a:r>
            <a:r>
              <a:rPr lang="en-US" sz="2800" dirty="0">
                <a:latin typeface="Arial Rounded MT Bold" charset="0"/>
                <a:ea typeface="Arial Rounded MT Bold" charset="0"/>
                <a:cs typeface="Arial Rounded MT Bold" charset="0"/>
              </a:rPr>
              <a:t> Curriculum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400" dirty="0" smtClean="0"/>
              <a:t>Components of Storybook Journeys: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Creating home-school connections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Responding to children’s interests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Repeated readings/interactive readings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Telling and retelling the story in many ways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Using props to explore elements of the story and extend children’s thinking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Is driven by purposeful pretend play where children act out, extend, and explore new ideas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Uses the story as a springboard for other learning opportunities and future investigations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Encourages children’s interest in literature and critical reading/comprehension skills</a:t>
            </a:r>
          </a:p>
          <a:p>
            <a:pPr>
              <a:lnSpc>
                <a:spcPct val="110000"/>
              </a:lnSpc>
            </a:pPr>
            <a:r>
              <a:rPr lang="en-US" sz="1100" dirty="0" smtClean="0"/>
              <a:t>Promotes intentionally planned activities that incorporate sophisticated vocabulary, expressive language and narrative skills</a:t>
            </a:r>
            <a:endParaRPr lang="en-US" sz="11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393201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400" dirty="0" smtClean="0"/>
              <a:t>Definitions of STEAM</a:t>
            </a:r>
          </a:p>
          <a:p>
            <a:r>
              <a:rPr lang="en-US" sz="1100" b="1" dirty="0" smtClean="0">
                <a:solidFill>
                  <a:srgbClr val="00B050"/>
                </a:solidFill>
              </a:rPr>
              <a:t>Science</a:t>
            </a:r>
            <a:r>
              <a:rPr lang="en-US" sz="1100" dirty="0" smtClean="0"/>
              <a:t> is a way of thinking. </a:t>
            </a:r>
            <a:r>
              <a:rPr lang="mr-IN" sz="1100" dirty="0" smtClean="0"/>
              <a:t>–</a:t>
            </a:r>
            <a:r>
              <a:rPr lang="en-US" sz="1100" dirty="0" smtClean="0"/>
              <a:t>                    </a:t>
            </a:r>
            <a:r>
              <a:rPr lang="en-US" sz="1100" i="1" dirty="0" smtClean="0"/>
              <a:t>Observing and experimenting, making predictions, sharing  discoveries, asking questions, and wondering how things work.</a:t>
            </a:r>
          </a:p>
          <a:p>
            <a:r>
              <a:rPr lang="en-US" sz="1100" b="1" dirty="0" smtClean="0">
                <a:solidFill>
                  <a:srgbClr val="FFC000"/>
                </a:solidFill>
              </a:rPr>
              <a:t>Technology</a:t>
            </a:r>
            <a:r>
              <a:rPr lang="en-US" sz="1100" dirty="0" smtClean="0"/>
              <a:t> is a way of doing. </a:t>
            </a:r>
            <a:r>
              <a:rPr lang="mr-IN" sz="1100" dirty="0" smtClean="0"/>
              <a:t>–</a:t>
            </a:r>
            <a:r>
              <a:rPr lang="en-US" sz="1100" dirty="0" smtClean="0"/>
              <a:t>                         </a:t>
            </a:r>
            <a:r>
              <a:rPr lang="en-US" sz="1100" i="1" dirty="0" smtClean="0"/>
              <a:t>Using tools, being inventive, identifying problems, and making things work</a:t>
            </a:r>
            <a:r>
              <a:rPr lang="en-US" sz="1100" dirty="0" smtClean="0"/>
              <a:t>.</a:t>
            </a:r>
          </a:p>
          <a:p>
            <a:r>
              <a:rPr lang="en-US" sz="1100" b="1" dirty="0" smtClean="0">
                <a:solidFill>
                  <a:srgbClr val="FF0000"/>
                </a:solidFill>
              </a:rPr>
              <a:t>Engineering</a:t>
            </a:r>
            <a:r>
              <a:rPr lang="en-US" sz="1100" dirty="0" smtClean="0"/>
              <a:t> is a way of doing. </a:t>
            </a:r>
            <a:r>
              <a:rPr lang="mr-IN" sz="1100" dirty="0" smtClean="0"/>
              <a:t>–</a:t>
            </a:r>
            <a:r>
              <a:rPr lang="en-US" sz="1100" dirty="0" smtClean="0"/>
              <a:t>                     </a:t>
            </a:r>
            <a:r>
              <a:rPr lang="en-US" sz="1100" i="1" dirty="0" smtClean="0"/>
              <a:t>Solving problems, using a variety of materials, designing and creating, and building things that work</a:t>
            </a:r>
            <a:r>
              <a:rPr lang="en-US" sz="1100" dirty="0" smtClean="0"/>
              <a:t>.</a:t>
            </a:r>
          </a:p>
          <a:p>
            <a:r>
              <a:rPr lang="en-US" sz="1100" b="1" dirty="0" smtClean="0">
                <a:solidFill>
                  <a:srgbClr val="0070C0"/>
                </a:solidFill>
              </a:rPr>
              <a:t>Arts</a:t>
            </a:r>
            <a:r>
              <a:rPr lang="en-US" sz="1100" dirty="0" smtClean="0"/>
              <a:t> are a way of creating. </a:t>
            </a:r>
            <a:r>
              <a:rPr lang="mr-IN" sz="1100" dirty="0" smtClean="0"/>
              <a:t>–</a:t>
            </a:r>
            <a:r>
              <a:rPr lang="en-US" sz="1100" dirty="0" smtClean="0"/>
              <a:t>                </a:t>
            </a:r>
            <a:r>
              <a:rPr lang="en-US" sz="1100" i="1" dirty="0" smtClean="0"/>
              <a:t>Demonstrating self-expression, imagination, emotion, collaboration, and exploration through media, movement, music, and play. </a:t>
            </a:r>
          </a:p>
          <a:p>
            <a:r>
              <a:rPr lang="en-US" sz="1100" b="1" dirty="0" smtClean="0">
                <a:solidFill>
                  <a:schemeClr val="accent2">
                    <a:lumMod val="75000"/>
                  </a:schemeClr>
                </a:solidFill>
              </a:rPr>
              <a:t>Math</a:t>
            </a:r>
            <a:r>
              <a:rPr lang="en-US" sz="1100" dirty="0" smtClean="0"/>
              <a:t> is a way of measuring. </a:t>
            </a:r>
            <a:r>
              <a:rPr lang="mr-IN" sz="1100" dirty="0" smtClean="0"/>
              <a:t>–</a:t>
            </a:r>
            <a:r>
              <a:rPr lang="en-US" sz="1100" dirty="0" smtClean="0"/>
              <a:t>                 </a:t>
            </a:r>
            <a:r>
              <a:rPr lang="en-US" sz="1100" i="1" dirty="0" smtClean="0"/>
              <a:t>Sequencing, patterning, and exploring shapes, volume, and size.  </a:t>
            </a:r>
          </a:p>
          <a:p>
            <a:pPr marL="0" lvl="0" indent="0">
              <a:buNone/>
            </a:pPr>
            <a:r>
              <a:rPr lang="en-US" sz="1000" dirty="0"/>
              <a:t>Definitions adapted from: </a:t>
            </a:r>
            <a:r>
              <a:rPr lang="en-US" sz="1000" dirty="0" err="1" smtClean="0"/>
              <a:t>www.bostonchildrensmuseum.org</a:t>
            </a:r>
            <a:r>
              <a:rPr lang="en-US" sz="1000" dirty="0" smtClean="0"/>
              <a:t>/sites/default/files/pdfs/</a:t>
            </a:r>
            <a:r>
              <a:rPr lang="en-US" sz="1000" dirty="0" err="1" smtClean="0"/>
              <a:t>STEMGuide.pdf</a:t>
            </a:r>
            <a:endParaRPr 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990334" y="1602249"/>
            <a:ext cx="414510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0" dirty="0"/>
              <a:t>Presented by: Melissa Russell, Kori Bardige, and Sally </a:t>
            </a:r>
            <a:r>
              <a:rPr lang="en-US" sz="1260" dirty="0" smtClean="0"/>
              <a:t>Bayless</a:t>
            </a:r>
            <a:endParaRPr lang="en-US" sz="1260" dirty="0"/>
          </a:p>
        </p:txBody>
      </p:sp>
      <p:sp>
        <p:nvSpPr>
          <p:cNvPr id="6" name="Rectangle 5"/>
          <p:cNvSpPr/>
          <p:nvPr/>
        </p:nvSpPr>
        <p:spPr>
          <a:xfrm>
            <a:off x="552211" y="1928147"/>
            <a:ext cx="6378179" cy="27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5" dirty="0" smtClean="0">
                <a:solidFill>
                  <a:srgbClr val="1A1A1A"/>
                </a:solidFill>
                <a:latin typeface="Calibri" charset="0"/>
                <a:cs typeface="Arial" charset="0"/>
              </a:rPr>
              <a:t>Concept created by Sue McCord,</a:t>
            </a:r>
            <a:r>
              <a:rPr lang="en-US" sz="1155" b="1" dirty="0" smtClean="0">
                <a:solidFill>
                  <a:srgbClr val="1A1A1A"/>
                </a:solidFill>
                <a:latin typeface="Calibri" charset="0"/>
                <a:cs typeface="Arial" charset="0"/>
              </a:rPr>
              <a:t> </a:t>
            </a:r>
            <a:r>
              <a:rPr lang="en-US" sz="1155" i="1" dirty="0" smtClean="0">
                <a:latin typeface="Calibri" charset="0"/>
                <a:ea typeface="Times New Roman" charset="0"/>
                <a:cs typeface="Times New Roman" charset="0"/>
              </a:rPr>
              <a:t>The </a:t>
            </a:r>
            <a:r>
              <a:rPr lang="en-US" sz="1155" i="1" dirty="0">
                <a:latin typeface="Calibri" charset="0"/>
                <a:ea typeface="Times New Roman" charset="0"/>
                <a:cs typeface="Times New Roman" charset="0"/>
              </a:rPr>
              <a:t>Storybook Journey: Pathways to Learning through Story and </a:t>
            </a:r>
            <a:r>
              <a:rPr lang="en-US" sz="1155" i="1" dirty="0" smtClean="0">
                <a:latin typeface="Calibri" charset="0"/>
                <a:ea typeface="Times New Roman" charset="0"/>
                <a:cs typeface="Times New Roman" charset="0"/>
              </a:rPr>
              <a:t>Play</a:t>
            </a:r>
            <a:endParaRPr lang="en-US" sz="1155" b="1" dirty="0">
              <a:latin typeface="Times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920" y="2555875"/>
            <a:ext cx="3108960" cy="37723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41300" y="2559925"/>
            <a:ext cx="3108960" cy="37723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2920" y="8270194"/>
            <a:ext cx="626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This outline has been </a:t>
            </a:r>
            <a:r>
              <a:rPr lang="en-US" sz="1200" dirty="0" smtClean="0"/>
              <a:t>modified to focus on STEAM, </a:t>
            </a:r>
            <a:r>
              <a:rPr lang="en-US" sz="1200" dirty="0"/>
              <a:t>but still contains </a:t>
            </a:r>
            <a:r>
              <a:rPr lang="en-US" sz="1200" dirty="0" smtClean="0"/>
              <a:t>the essential </a:t>
            </a:r>
            <a:r>
              <a:rPr lang="en-US" sz="1200" dirty="0"/>
              <a:t>elements </a:t>
            </a:r>
            <a:r>
              <a:rPr lang="en-US" sz="1200" dirty="0" smtClean="0"/>
              <a:t>for</a:t>
            </a:r>
            <a:r>
              <a:rPr lang="en-US" sz="1200" dirty="0" smtClean="0"/>
              <a:t> </a:t>
            </a:r>
            <a:r>
              <a:rPr lang="en-US" sz="1200" dirty="0"/>
              <a:t>creating a Storybook Journey.  As you use this as a tool for creating your own Storybook Journeys adapt it to meet your own needs and make it work for you!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085" y="6700622"/>
            <a:ext cx="6273165" cy="14099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"/>
          <p:cNvSpPr txBox="1"/>
          <p:nvPr/>
        </p:nvSpPr>
        <p:spPr>
          <a:xfrm>
            <a:off x="657225" y="6864612"/>
            <a:ext cx="6000750" cy="1356836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6012" tIns="48006" rIns="96012" bIns="4800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80">
                <a:latin typeface="Calibri" charset="0"/>
                <a:ea typeface="Cambria" charset="0"/>
                <a:cs typeface="Times New Roman" charset="0"/>
              </a:rPr>
              <a:t>The poetry and prose of the best children’s books enter our minds when we are young and sing back to us all our lives.</a:t>
            </a:r>
            <a:endParaRPr lang="en-US" sz="1260">
              <a:ea typeface="Cambria" charset="0"/>
              <a:cs typeface="Times New Roman" charset="0"/>
            </a:endParaRPr>
          </a:p>
          <a:p>
            <a:pPr algn="ctr">
              <a:spcBef>
                <a:spcPts val="1260"/>
              </a:spcBef>
            </a:pPr>
            <a:r>
              <a:rPr lang="en-US" sz="1260" dirty="0">
                <a:solidFill>
                  <a:srgbClr val="000000"/>
                </a:solidFill>
                <a:ea typeface="ＭＳ 明朝" charset="-128"/>
                <a:cs typeface="Times New Roman" charset="0"/>
              </a:rPr>
              <a:t>-- Vivian </a:t>
            </a:r>
            <a:r>
              <a:rPr lang="en-US" sz="1260" dirty="0" err="1">
                <a:solidFill>
                  <a:srgbClr val="000000"/>
                </a:solidFill>
                <a:ea typeface="ＭＳ 明朝" charset="-128"/>
                <a:cs typeface="Times New Roman" charset="0"/>
              </a:rPr>
              <a:t>Gussin</a:t>
            </a:r>
            <a:r>
              <a:rPr lang="en-US" sz="1260" dirty="0">
                <a:solidFill>
                  <a:srgbClr val="000000"/>
                </a:solidFill>
                <a:ea typeface="ＭＳ 明朝" charset="-128"/>
                <a:cs typeface="Times New Roman" charset="0"/>
              </a:rPr>
              <a:t> Paley, </a:t>
            </a:r>
            <a:r>
              <a:rPr lang="en-US" sz="1260" i="1" dirty="0">
                <a:solidFill>
                  <a:srgbClr val="000000"/>
                </a:solidFill>
                <a:ea typeface="ＭＳ 明朝" charset="-128"/>
                <a:cs typeface="Times New Roman" charset="0"/>
              </a:rPr>
              <a:t>The Boy Who Would Be a Helicopter</a:t>
            </a:r>
            <a:r>
              <a:rPr lang="en-US" sz="1260" dirty="0">
                <a:solidFill>
                  <a:srgbClr val="000000"/>
                </a:solidFill>
                <a:ea typeface="ＭＳ 明朝" charset="-128"/>
                <a:cs typeface="Times New Roman" charset="0"/>
              </a:rPr>
              <a:t>, p. 44</a:t>
            </a:r>
            <a:endParaRPr lang="en-US" sz="1050" dirty="0">
              <a:latin typeface="Times" charset="0"/>
              <a:ea typeface="ＭＳ 明朝" charset="-128"/>
              <a:cs typeface="Times New Roman" charset="0"/>
            </a:endParaRPr>
          </a:p>
          <a:p>
            <a:pPr algn="ctr"/>
            <a:r>
              <a:rPr lang="en-US" sz="1260" dirty="0">
                <a:ea typeface="Cambria" charset="0"/>
                <a:cs typeface="Times New Roman" charset="0"/>
              </a:rPr>
              <a:t> 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03" y="414464"/>
            <a:ext cx="1130072" cy="141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14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809623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latin typeface="Arial Rounded MT Bold" charset="0"/>
                <a:ea typeface="Arial Rounded MT Bold" charset="0"/>
                <a:cs typeface="Arial Rounded MT Bold" charset="0"/>
              </a:rPr>
              <a:t>Outline for Creating </a:t>
            </a:r>
            <a:r>
              <a:rPr lang="en-US" sz="2000" b="1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a STEAM Storybook </a:t>
            </a:r>
            <a:r>
              <a:rPr lang="en-US" sz="2000" b="1" u="sng" dirty="0">
                <a:latin typeface="Arial Rounded MT Bold" charset="0"/>
                <a:ea typeface="Arial Rounded MT Bold" charset="0"/>
                <a:cs typeface="Arial Rounded MT Bold" charset="0"/>
              </a:rPr>
              <a:t>Journey</a:t>
            </a:r>
            <a:r>
              <a:rPr lang="en-US" sz="2000" b="1" dirty="0">
                <a:latin typeface="Arial Rounded MT Bold" charset="0"/>
                <a:ea typeface="Arial Rounded MT Bold" charset="0"/>
                <a:cs typeface="Arial Rounded MT Bold" charset="0"/>
              </a:rPr>
              <a:t/>
            </a:r>
            <a:br>
              <a:rPr lang="en-US" sz="2000" b="1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endParaRPr lang="en-US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502920" y="1001487"/>
            <a:ext cx="6309360" cy="2199176"/>
          </a:xfrm>
          <a:prstGeom prst="horizont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9255" y="1123893"/>
            <a:ext cx="600891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Step 1: </a:t>
            </a:r>
            <a:r>
              <a:rPr lang="en-US" sz="20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Selecting </a:t>
            </a:r>
            <a:r>
              <a:rPr lang="en-US" sz="20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a book</a:t>
            </a:r>
          </a:p>
          <a:p>
            <a:pPr lvl="1">
              <a:lnSpc>
                <a:spcPct val="200000"/>
              </a:lnSpc>
            </a:pPr>
            <a:r>
              <a:rPr lang="en-US" sz="1100" dirty="0" smtClean="0"/>
              <a:t>Book Title: ________________________________________________________________</a:t>
            </a:r>
          </a:p>
          <a:p>
            <a:pPr lvl="1">
              <a:lnSpc>
                <a:spcPct val="200000"/>
              </a:lnSpc>
            </a:pPr>
            <a:r>
              <a:rPr lang="en-US" sz="1100" dirty="0" smtClean="0"/>
              <a:t>Author: __________________________________________________________________</a:t>
            </a:r>
          </a:p>
          <a:p>
            <a:pPr lvl="1">
              <a:lnSpc>
                <a:spcPct val="200000"/>
              </a:lnSpc>
            </a:pPr>
            <a:r>
              <a:rPr lang="en-US" sz="1100" dirty="0" smtClean="0"/>
              <a:t>Illustrator: ________________________________________________________________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1130786" y="3390167"/>
            <a:ext cx="439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Step 2: </a:t>
            </a:r>
            <a:r>
              <a:rPr lang="en-US" sz="20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Mapping the journey </a:t>
            </a:r>
          </a:p>
          <a:p>
            <a:pPr algn="ctr"/>
            <a:r>
              <a:rPr lang="en-US" sz="1200" i="1" dirty="0" smtClean="0"/>
              <a:t>What questions and STEAM concepts could we explore?</a:t>
            </a:r>
            <a:endParaRPr lang="en-US" sz="1200" i="1" dirty="0"/>
          </a:p>
        </p:txBody>
      </p:sp>
      <p:sp>
        <p:nvSpPr>
          <p:cNvPr id="7" name="Cube 6"/>
          <p:cNvSpPr/>
          <p:nvPr/>
        </p:nvSpPr>
        <p:spPr>
          <a:xfrm>
            <a:off x="430217" y="3200663"/>
            <a:ext cx="6275250" cy="5466182"/>
          </a:xfrm>
          <a:prstGeom prst="cube">
            <a:avLst>
              <a:gd name="adj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0814" y="4320279"/>
            <a:ext cx="46930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Science:</a:t>
            </a:r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en-US" sz="1100" b="1" dirty="0"/>
          </a:p>
          <a:p>
            <a:r>
              <a:rPr lang="en-US" sz="1100" b="1" dirty="0" smtClean="0"/>
              <a:t>Technology:</a:t>
            </a:r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en-US" sz="1100" b="1" dirty="0"/>
          </a:p>
          <a:p>
            <a:r>
              <a:rPr lang="en-US" sz="1100" b="1" dirty="0" smtClean="0"/>
              <a:t>Engineering:</a:t>
            </a:r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en-US" sz="1100" b="1" dirty="0"/>
          </a:p>
          <a:p>
            <a:r>
              <a:rPr lang="en-US" sz="1100" b="1" dirty="0" smtClean="0"/>
              <a:t>Arts:</a:t>
            </a:r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100" b="1" dirty="0" smtClean="0"/>
              <a:t>Math:</a:t>
            </a:r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</p:txBody>
      </p:sp>
      <p:sp>
        <p:nvSpPr>
          <p:cNvPr id="9" name="TextBox 8"/>
          <p:cNvSpPr txBox="1"/>
          <p:nvPr/>
        </p:nvSpPr>
        <p:spPr>
          <a:xfrm rot="18951967">
            <a:off x="5703159" y="3646551"/>
            <a:ext cx="1162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Connections to </a:t>
            </a:r>
          </a:p>
          <a:p>
            <a:r>
              <a:rPr lang="en-US" sz="1200" dirty="0" smtClean="0"/>
              <a:t>State </a:t>
            </a:r>
            <a:r>
              <a:rPr lang="en-US" sz="1200" dirty="0" smtClean="0"/>
              <a:t>standards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05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504823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KWHLN Chart</a:t>
            </a:r>
            <a:endParaRPr lang="en-US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561366"/>
              </p:ext>
            </p:extLst>
          </p:nvPr>
        </p:nvGraphicFramePr>
        <p:xfrm>
          <a:off x="503238" y="1447799"/>
          <a:ext cx="6308725" cy="755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745"/>
                <a:gridCol w="1261745"/>
                <a:gridCol w="1261745"/>
                <a:gridCol w="1261745"/>
                <a:gridCol w="1261745"/>
              </a:tblGrid>
              <a:tr h="134686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  <a:p>
                      <a:pPr algn="ctr"/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do I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now about this topic?</a:t>
                      </a:r>
                      <a:endParaRPr lang="en-US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  <a:p>
                      <a:pPr algn="ctr"/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do I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ant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 to learn? What do I </a:t>
                      </a:r>
                      <a:r>
                        <a:rPr lang="en-US" sz="1200" b="1" i="1" baseline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onder about? 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  <a:p>
                      <a:pPr algn="ctr"/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ow will I figure out the answers to my questions?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  <a:p>
                      <a:pPr algn="ctr"/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did I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earn from this Storybook Journey?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are my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ext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 steps? How will I connect this Storybook Journey with the </a:t>
                      </a:r>
                      <a:r>
                        <a:rPr lang="en-US" sz="1200" b="1" i="1" baseline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ext one?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07524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7745">
                <a:tc>
                  <a:txBody>
                    <a:bodyPr/>
                    <a:lstStyle/>
                    <a:p>
                      <a:pPr marL="0" marR="0" indent="0" algn="ctr" defTabSz="731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do my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i="1" baseline="0" dirty="0" smtClean="0">
                          <a:solidFill>
                            <a:schemeClr val="tx1"/>
                          </a:solidFill>
                        </a:rPr>
                        <a:t>students 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and </a:t>
                      </a:r>
                      <a:r>
                        <a:rPr lang="en-US" sz="1200" b="1" i="1" baseline="0" dirty="0" smtClean="0">
                          <a:solidFill>
                            <a:schemeClr val="tx1"/>
                          </a:solidFill>
                        </a:rPr>
                        <a:t>families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now about this topic?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What do they </a:t>
                      </a:r>
                      <a:r>
                        <a:rPr lang="en-US" sz="1200" b="1" i="1" dirty="0" smtClean="0"/>
                        <a:t>W</a:t>
                      </a:r>
                      <a:r>
                        <a:rPr lang="en-US" sz="1200" b="0" i="1" dirty="0" smtClean="0"/>
                        <a:t>ant</a:t>
                      </a:r>
                      <a:r>
                        <a:rPr lang="en-US" sz="1200" b="0" i="1" baseline="0" dirty="0" smtClean="0"/>
                        <a:t> to learn? 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What do they </a:t>
                      </a:r>
                      <a:r>
                        <a:rPr lang="en-US" sz="1200" b="1" i="1" baseline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onder about? 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31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ow can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 we work together to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 figure out the answers to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 our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 questions?</a:t>
                      </a:r>
                      <a:endParaRPr lang="en-US" sz="1200" b="1" dirty="0" smtClean="0"/>
                    </a:p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31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What did we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earn from our Storybook Journey?</a:t>
                      </a:r>
                      <a:endParaRPr lang="en-US" sz="1200" dirty="0" smtClean="0"/>
                    </a:p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315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Where do we want to go </a:t>
                      </a:r>
                      <a:r>
                        <a:rPr lang="en-US" sz="1200" b="1" i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</a:rPr>
                        <a:t>ext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</a:rPr>
                        <a:t>? What else are we interested in learning about?</a:t>
                      </a:r>
                      <a:endParaRPr lang="en-US" sz="1200" dirty="0" smtClean="0"/>
                    </a:p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07524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4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79232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Brainstorm potential directions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300" i="1" dirty="0"/>
              <a:t>W</a:t>
            </a:r>
            <a:r>
              <a:rPr lang="en-US" sz="1300" i="1" dirty="0" smtClean="0"/>
              <a:t>hat specific STEAM concepts might we focus on?  How could we extend book?  What additional references and materials might we add to enhance our journey? </a:t>
            </a:r>
            <a:endParaRPr lang="en-US" sz="1300" i="1" dirty="0"/>
          </a:p>
        </p:txBody>
      </p:sp>
      <p:sp>
        <p:nvSpPr>
          <p:cNvPr id="4" name="Rounded Rectangle 3"/>
          <p:cNvSpPr/>
          <p:nvPr/>
        </p:nvSpPr>
        <p:spPr>
          <a:xfrm>
            <a:off x="582200" y="8284210"/>
            <a:ext cx="6150799" cy="72707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“It </a:t>
            </a:r>
            <a:r>
              <a:rPr lang="en-US" sz="1400" dirty="0"/>
              <a:t>is the talk that surrounds the story book reading that gives it power.”</a:t>
            </a:r>
          </a:p>
          <a:p>
            <a:pPr algn="ctr"/>
            <a:r>
              <a:rPr lang="en-US" sz="1400" dirty="0"/>
              <a:t> - NAEYC &amp; International Reading Association</a:t>
            </a:r>
            <a:endParaRPr lang="en-US" sz="1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7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6"/>
            <a:ext cx="6309360" cy="868011"/>
          </a:xfrm>
        </p:spPr>
        <p:txBody>
          <a:bodyPr>
            <a:normAutofit/>
          </a:bodyPr>
          <a:lstStyle/>
          <a:p>
            <a:pPr algn="ctr"/>
            <a:r>
              <a:rPr lang="en-US" sz="2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Step 3</a:t>
            </a:r>
            <a:r>
              <a:rPr lang="en-US" sz="2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: </a:t>
            </a:r>
            <a:r>
              <a:rPr lang="en-US" sz="2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Planning and Playing</a:t>
            </a:r>
            <a:br>
              <a:rPr lang="en-US" sz="2200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sz="1200" i="1" dirty="0" smtClean="0">
                <a:latin typeface="Calibri" charset="0"/>
                <a:ea typeface="Calibri" charset="0"/>
                <a:cs typeface="Calibri" charset="0"/>
              </a:rPr>
              <a:t>What STEAM concepts might we explore in different ways based on the topic(s) of our storybook?</a:t>
            </a:r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/>
            </a:r>
            <a:b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endParaRPr lang="en-US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ardrop 4"/>
          <p:cNvSpPr/>
          <p:nvPr/>
        </p:nvSpPr>
        <p:spPr>
          <a:xfrm rot="10800000">
            <a:off x="3798290" y="1312282"/>
            <a:ext cx="3075272" cy="2739898"/>
          </a:xfrm>
          <a:prstGeom prst="teardrop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" tIns="27432" rIns="54864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42"/>
          </a:p>
        </p:txBody>
      </p:sp>
      <p:sp>
        <p:nvSpPr>
          <p:cNvPr id="12" name="TextBox 11"/>
          <p:cNvSpPr txBox="1"/>
          <p:nvPr/>
        </p:nvSpPr>
        <p:spPr>
          <a:xfrm>
            <a:off x="1073956" y="1521962"/>
            <a:ext cx="1956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Area:</a:t>
            </a:r>
          </a:p>
          <a:p>
            <a:pPr algn="ctr"/>
            <a:r>
              <a:rPr lang="en-US" sz="1100" dirty="0"/>
              <a:t>Potential </a:t>
            </a:r>
            <a:r>
              <a:rPr lang="en-US" sz="1100" dirty="0" smtClean="0"/>
              <a:t>materials/activities</a:t>
            </a:r>
            <a:endParaRPr lang="en-US" sz="144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52377"/>
              </p:ext>
            </p:extLst>
          </p:nvPr>
        </p:nvGraphicFramePr>
        <p:xfrm>
          <a:off x="630791" y="7252913"/>
          <a:ext cx="625004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020"/>
                <a:gridCol w="312502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STEAM focused Centers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Hypothesis (circle/meeting)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Research (library)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Engineering (blocks)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Ecology (science)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Technology (computers)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Mathematics (manipulatives)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Dissection (puzzles/games)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Demonstration (dramatic play)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Documentation (writing)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Reflection (cozy area)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Arts Laboratory (art)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Chemistry (sensory table)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Locomotion (gross motor)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Exploration (outdoors)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Physics (balls and ramps)</a:t>
                      </a:r>
                    </a:p>
                    <a:p>
                      <a:pPr algn="ctr"/>
                      <a:r>
                        <a:rPr lang="en-US" sz="11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Observation (plants/animals)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ardrop 17"/>
          <p:cNvSpPr/>
          <p:nvPr/>
        </p:nvSpPr>
        <p:spPr>
          <a:xfrm rot="10800000" flipV="1">
            <a:off x="3707736" y="4246025"/>
            <a:ext cx="3075272" cy="2739898"/>
          </a:xfrm>
          <a:prstGeom prst="teardrop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" tIns="27432" rIns="54864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42"/>
          </a:p>
        </p:txBody>
      </p:sp>
      <p:sp>
        <p:nvSpPr>
          <p:cNvPr id="19" name="Teardrop 18"/>
          <p:cNvSpPr/>
          <p:nvPr/>
        </p:nvSpPr>
        <p:spPr>
          <a:xfrm rot="10800000" flipH="1" flipV="1">
            <a:off x="447183" y="4246026"/>
            <a:ext cx="3075272" cy="2739898"/>
          </a:xfrm>
          <a:prstGeom prst="teardrop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" tIns="27432" rIns="54864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42"/>
          </a:p>
        </p:txBody>
      </p:sp>
      <p:sp>
        <p:nvSpPr>
          <p:cNvPr id="20" name="Teardrop 19"/>
          <p:cNvSpPr/>
          <p:nvPr/>
        </p:nvSpPr>
        <p:spPr>
          <a:xfrm rot="10800000" flipH="1">
            <a:off x="554781" y="1313314"/>
            <a:ext cx="3075272" cy="2739898"/>
          </a:xfrm>
          <a:prstGeom prst="teardrop">
            <a:avLst/>
          </a:prstGeom>
          <a:noFill/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" tIns="27432" rIns="54864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42"/>
          </a:p>
        </p:txBody>
      </p:sp>
      <p:sp>
        <p:nvSpPr>
          <p:cNvPr id="8" name="Oval 7"/>
          <p:cNvSpPr/>
          <p:nvPr/>
        </p:nvSpPr>
        <p:spPr>
          <a:xfrm>
            <a:off x="2619232" y="3154428"/>
            <a:ext cx="2194560" cy="2194560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" tIns="27432" rIns="54864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Concepts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6544" y="1490519"/>
            <a:ext cx="1956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Area:</a:t>
            </a:r>
          </a:p>
          <a:p>
            <a:pPr algn="ctr"/>
            <a:r>
              <a:rPr lang="en-US" sz="1100" dirty="0"/>
              <a:t>Potential </a:t>
            </a:r>
            <a:r>
              <a:rPr lang="en-US" sz="1100" dirty="0" smtClean="0"/>
              <a:t>materials/activities</a:t>
            </a:r>
            <a:endParaRPr lang="en-US" sz="1440" dirty="0"/>
          </a:p>
        </p:txBody>
      </p:sp>
      <p:sp>
        <p:nvSpPr>
          <p:cNvPr id="25" name="TextBox 24"/>
          <p:cNvSpPr txBox="1"/>
          <p:nvPr/>
        </p:nvSpPr>
        <p:spPr>
          <a:xfrm>
            <a:off x="4609228" y="4421863"/>
            <a:ext cx="1956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Area:</a:t>
            </a:r>
          </a:p>
          <a:p>
            <a:pPr algn="ctr"/>
            <a:r>
              <a:rPr lang="en-US" sz="1100" dirty="0"/>
              <a:t>Potential </a:t>
            </a:r>
            <a:r>
              <a:rPr lang="en-US" sz="1100" dirty="0" smtClean="0"/>
              <a:t>materials/activities</a:t>
            </a:r>
            <a:endParaRPr lang="en-US" sz="1440" dirty="0"/>
          </a:p>
        </p:txBody>
      </p:sp>
      <p:sp>
        <p:nvSpPr>
          <p:cNvPr id="26" name="TextBox 25"/>
          <p:cNvSpPr txBox="1"/>
          <p:nvPr/>
        </p:nvSpPr>
        <p:spPr>
          <a:xfrm>
            <a:off x="813919" y="4421864"/>
            <a:ext cx="1956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Area:</a:t>
            </a:r>
          </a:p>
          <a:p>
            <a:pPr algn="ctr"/>
            <a:r>
              <a:rPr lang="en-US" sz="1100" dirty="0"/>
              <a:t>Potential </a:t>
            </a:r>
            <a:r>
              <a:rPr lang="en-US" sz="1100" dirty="0" smtClean="0"/>
              <a:t>materials/activities</a:t>
            </a:r>
            <a:endParaRPr lang="en-US" sz="1440" dirty="0"/>
          </a:p>
        </p:txBody>
      </p:sp>
    </p:spTree>
    <p:extLst>
      <p:ext uri="{BB962C8B-B14F-4D97-AF65-F5344CB8AC3E}">
        <p14:creationId xmlns:p14="http://schemas.microsoft.com/office/powerpoint/2010/main" val="87028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4457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Step 4: Exploring and Extending</a:t>
            </a:r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/>
            </a:r>
            <a:b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endParaRPr lang="en-US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(c) Learning Circle Consulting</a:t>
            </a:r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502920" y="6595437"/>
            <a:ext cx="6309360" cy="2354012"/>
          </a:xfrm>
          <a:prstGeom prst="hexagon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98424" y="997187"/>
            <a:ext cx="53747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smtClean="0"/>
              <a:t>Ways we could document our journey </a:t>
            </a:r>
          </a:p>
          <a:p>
            <a:pPr algn="ctr"/>
            <a:r>
              <a:rPr lang="en-US" sz="1100" i="1" dirty="0" smtClean="0"/>
              <a:t>How can we document our individual and collective growth and development and extend our journey so we can continue to learn? </a:t>
            </a:r>
            <a:endParaRPr lang="en-US" sz="11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970207" y="3684264"/>
            <a:ext cx="53747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smtClean="0"/>
              <a:t>Additional resources and concept extensions </a:t>
            </a:r>
          </a:p>
          <a:p>
            <a:pPr algn="ctr"/>
            <a:r>
              <a:rPr lang="en-US" sz="1100" i="1" dirty="0"/>
              <a:t>W</a:t>
            </a:r>
            <a:r>
              <a:rPr lang="en-US" sz="1100" i="1" dirty="0" smtClean="0"/>
              <a:t>hat additional resources (books, community, etc.) might extend our storybook journey and knowledge of STEAM concepts? </a:t>
            </a:r>
            <a:endParaRPr lang="en-US" sz="11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22607" y="6650046"/>
            <a:ext cx="537478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Resources we suggest:</a:t>
            </a:r>
            <a:endParaRPr lang="en-US" sz="1100" dirty="0" smtClean="0"/>
          </a:p>
          <a:p>
            <a:r>
              <a:rPr lang="en-US" sz="1200" dirty="0" smtClean="0"/>
              <a:t>Recommendations of STEAM books: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www.fbmarketplace.org</a:t>
            </a:r>
            <a:r>
              <a:rPr lang="en-US" sz="1200" dirty="0" smtClean="0"/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coloursofus.com/50-multicultural-steam-books-for-children</a:t>
            </a:r>
            <a:r>
              <a:rPr lang="en-US" sz="1200" dirty="0" smtClean="0"/>
              <a:t> </a:t>
            </a:r>
            <a:endParaRPr lang="en-US" sz="1200" dirty="0"/>
          </a:p>
          <a:p>
            <a:r>
              <a:rPr lang="en-US" sz="1200" dirty="0" smtClean="0"/>
              <a:t>STEAM </a:t>
            </a:r>
            <a:r>
              <a:rPr lang="en-US" sz="1200" dirty="0"/>
              <a:t>resources for educators and families: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hlinkClick r:id="rId4"/>
              </a:rPr>
              <a:t>www.bostonchildrensmuseum.org/stem-sprouts</a:t>
            </a:r>
            <a:endParaRPr lang="en-US" sz="1200" dirty="0"/>
          </a:p>
          <a:p>
            <a:pPr marL="171450" indent="-171450">
              <a:buFont typeface="Arial"/>
              <a:buChar char="•"/>
            </a:pPr>
            <a:r>
              <a:rPr lang="en-US" sz="1200" dirty="0">
                <a:hlinkClick r:id="rId5"/>
              </a:rPr>
              <a:t>www.sesamestreet.org/toolkits/stem</a:t>
            </a:r>
            <a:endParaRPr lang="en-US" sz="1200" dirty="0"/>
          </a:p>
          <a:p>
            <a:pPr marL="171450" indent="-171450">
              <a:buFont typeface="Arial"/>
              <a:buChar char="•"/>
            </a:pPr>
            <a:r>
              <a:rPr lang="en-US" sz="1200" dirty="0">
                <a:hlinkClick r:id="rId4"/>
              </a:rPr>
              <a:t> </a:t>
            </a:r>
            <a:r>
              <a:rPr lang="en-US" sz="1200" dirty="0">
                <a:hlinkClick r:id="rId6"/>
              </a:rPr>
              <a:t>www.readingrockets.org/extras/stem_series</a:t>
            </a:r>
            <a:r>
              <a:rPr lang="en-US" sz="1200" dirty="0"/>
              <a:t> </a:t>
            </a:r>
          </a:p>
          <a:p>
            <a:r>
              <a:rPr lang="en-US" sz="1200" dirty="0" smtClean="0"/>
              <a:t>Curriculum Resources and Emergent Curriculum Ideas:</a:t>
            </a:r>
            <a:endParaRPr lang="en-US" sz="1200" dirty="0"/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hlinkClick r:id="rId7"/>
              </a:rPr>
              <a:t>http</a:t>
            </a:r>
            <a:r>
              <a:rPr lang="en-US" sz="1200" dirty="0">
                <a:hlinkClick r:id="rId7"/>
              </a:rPr>
              <a:t>://</a:t>
            </a:r>
            <a:r>
              <a:rPr lang="en-US" sz="1200" dirty="0" smtClean="0">
                <a:hlinkClick r:id="rId7"/>
              </a:rPr>
              <a:t>showmelibrarian.blogspot.com/p/all-things-steam.htm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hlinkClick r:id="rId8"/>
              </a:rPr>
              <a:t>http://</a:t>
            </a:r>
            <a:r>
              <a:rPr lang="en-US" sz="1200" dirty="0" smtClean="0">
                <a:hlinkClick r:id="rId8"/>
              </a:rPr>
              <a:t>projectapproach.org</a:t>
            </a:r>
            <a:r>
              <a:rPr lang="en-US" sz="1200" dirty="0" smtClean="0"/>
              <a:t>  </a:t>
            </a:r>
            <a:endParaRPr lang="en-US" sz="1200" dirty="0"/>
          </a:p>
          <a:p>
            <a:pPr algn="ctr"/>
            <a:endParaRPr lang="en-US" sz="1100" i="1" dirty="0"/>
          </a:p>
        </p:txBody>
      </p:sp>
      <p:sp>
        <p:nvSpPr>
          <p:cNvPr id="17" name="Hexagon 16"/>
          <p:cNvSpPr/>
          <p:nvPr/>
        </p:nvSpPr>
        <p:spPr>
          <a:xfrm>
            <a:off x="519134" y="3654435"/>
            <a:ext cx="6309360" cy="2550755"/>
          </a:xfrm>
          <a:prstGeom prst="hexagon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/>
          <p:cNvSpPr/>
          <p:nvPr/>
        </p:nvSpPr>
        <p:spPr>
          <a:xfrm>
            <a:off x="476983" y="946901"/>
            <a:ext cx="6309360" cy="2550755"/>
          </a:xfrm>
          <a:prstGeom prst="hexagon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2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1176"/>
            <a:ext cx="6309360" cy="695053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Step 5: Sharing our adventures!</a:t>
            </a:r>
            <a:b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endParaRPr lang="en-US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Learning Circle Consulting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29974" y="4273474"/>
            <a:ext cx="288230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Future Directions</a:t>
            </a:r>
          </a:p>
          <a:p>
            <a:pPr algn="ctr"/>
            <a:endParaRPr lang="en-US" sz="1600" dirty="0"/>
          </a:p>
          <a:p>
            <a:r>
              <a:rPr lang="en-US" sz="1100" dirty="0">
                <a:latin typeface="Calibri" charset="0"/>
                <a:ea typeface="Calibri" charset="0"/>
                <a:cs typeface="Calibri" charset="0"/>
              </a:rPr>
              <a:t>What other books and STEAM concepts </a:t>
            </a:r>
            <a:r>
              <a:rPr lang="en-US" sz="1100" dirty="0" smtClean="0">
                <a:latin typeface="Calibri" charset="0"/>
                <a:ea typeface="Calibri" charset="0"/>
                <a:cs typeface="Calibri" charset="0"/>
              </a:rPr>
              <a:t>intrigue us?                                                     </a:t>
            </a:r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How can we transition to our next Storybook Journey?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9" name="Curved Down Ribbon 8"/>
          <p:cNvSpPr/>
          <p:nvPr/>
        </p:nvSpPr>
        <p:spPr>
          <a:xfrm>
            <a:off x="502920" y="1206229"/>
            <a:ext cx="6309360" cy="2276273"/>
          </a:xfrm>
          <a:prstGeom prst="ellipseRibbon">
            <a:avLst>
              <a:gd name="adj1" fmla="val 25000"/>
              <a:gd name="adj2" fmla="val 67268"/>
              <a:gd name="adj3" fmla="val 1250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ingle Corner Rectangle 9"/>
          <p:cNvSpPr/>
          <p:nvPr/>
        </p:nvSpPr>
        <p:spPr>
          <a:xfrm>
            <a:off x="3929974" y="4235922"/>
            <a:ext cx="2882306" cy="4482535"/>
          </a:xfrm>
          <a:prstGeom prst="snip1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Single Corner Rectangle 10"/>
          <p:cNvSpPr/>
          <p:nvPr/>
        </p:nvSpPr>
        <p:spPr>
          <a:xfrm flipH="1">
            <a:off x="775294" y="4235922"/>
            <a:ext cx="2882306" cy="4482535"/>
          </a:xfrm>
          <a:prstGeom prst="snip1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06978" y="1857032"/>
            <a:ext cx="2901243" cy="5698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charset="0"/>
                <a:ea typeface="Calibri" charset="0"/>
                <a:cs typeface="Calibri" charset="0"/>
              </a:rPr>
              <a:t>How can we celebrate what we’ve learned?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75294" y="4320954"/>
            <a:ext cx="288230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Reflections</a:t>
            </a:r>
          </a:p>
          <a:p>
            <a:pPr algn="ctr"/>
            <a:endParaRPr lang="en-US" sz="1600" dirty="0"/>
          </a:p>
          <a:p>
            <a:r>
              <a:rPr lang="en-US" sz="1100" dirty="0" smtClean="0">
                <a:latin typeface="Calibri" charset="0"/>
                <a:ea typeface="Calibri" charset="0"/>
                <a:cs typeface="Calibri" charset="0"/>
              </a:rPr>
              <a:t>What were some of our favorite adventures?  What did we learn from them? </a:t>
            </a:r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/>
          </a:p>
          <a:p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What were the most successful components of this storybook journey?  What would we do again?  What would we change? 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28345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2999</TotalTime>
  <Words>871</Words>
  <Application>Microsoft Macintosh PowerPoint</Application>
  <PresentationFormat>Custom</PresentationFormat>
  <Paragraphs>165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 Rounded MT Bold</vt:lpstr>
      <vt:lpstr>Calibri</vt:lpstr>
      <vt:lpstr>Calibri Light</vt:lpstr>
      <vt:lpstr>Cambria</vt:lpstr>
      <vt:lpstr>Mangal</vt:lpstr>
      <vt:lpstr>ＭＳ 明朝</vt:lpstr>
      <vt:lpstr>Times</vt:lpstr>
      <vt:lpstr>Times New Roman</vt:lpstr>
      <vt:lpstr>Arial</vt:lpstr>
      <vt:lpstr>Office Theme</vt:lpstr>
      <vt:lpstr>Creating Storybook Journeys to Enhance      Your STEAM Curriculum</vt:lpstr>
      <vt:lpstr>Outline for Creating a STEAM Storybook Journey </vt:lpstr>
      <vt:lpstr>KWHLN Chart</vt:lpstr>
      <vt:lpstr>Brainstorm potential directions  What specific STEAM concepts might we focus on?  How could we extend book?  What additional references and materials might we add to enhance our journey? </vt:lpstr>
      <vt:lpstr>Step 3: Planning and Playing What STEAM concepts might we explore in different ways based on the topic(s) of our storybook? </vt:lpstr>
      <vt:lpstr>Step 4: Exploring and Extending </vt:lpstr>
      <vt:lpstr>Step 5: Sharing our adventures! 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Storybook Journeys to Enhance Your               STEAM Curriculum   Kori Bardige   Melissa Russell  Sally Bayless  Kbardige@gmail.com                    Mrussell@Heritagemuseums.org               sbayless@firstbook.org   Learning Circle Consulting   First Book www.learningcircleconsulting.com     www.firstbook.org  </dc:title>
  <dc:creator>Kori Bardige</dc:creator>
  <cp:lastModifiedBy>Kori Bardige</cp:lastModifiedBy>
  <cp:revision>34</cp:revision>
  <dcterms:created xsi:type="dcterms:W3CDTF">2017-11-05T02:21:05Z</dcterms:created>
  <dcterms:modified xsi:type="dcterms:W3CDTF">2017-11-09T15:17:09Z</dcterms:modified>
</cp:coreProperties>
</file>